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1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707750"/>
    <a:srgbClr val="FAAE2F"/>
    <a:srgbClr val="003824"/>
    <a:srgbClr val="0099FF"/>
    <a:srgbClr val="FAA61A"/>
    <a:srgbClr val="FFCCFF"/>
    <a:srgbClr val="99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5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996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062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3378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254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574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655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978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025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732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8139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7469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6C20E-07DD-4E7F-B739-C04C2C82F09D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9779F-0461-404B-9329-5F85C0981E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267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//+36%2052%20526%20939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tel:+3652508405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ideb.webex.com/unideb/j.php?MTID=ma49c9ffe99d0221bb357e78a782f720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668040" y="822809"/>
            <a:ext cx="10515600" cy="1432431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hu-HU" sz="2000" b="1" cap="all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2026. augusztus 31-IG </a:t>
            </a:r>
            <a:r>
              <a:rPr lang="hu-HU" sz="2000" cap="all" dirty="0">
                <a:latin typeface="+mn-lt"/>
              </a:rPr>
              <a:t>LEHET JELENTKEZNI A </a:t>
            </a:r>
            <a:r>
              <a:rPr lang="hu-HU" sz="2000" b="1" cap="all" dirty="0">
                <a:latin typeface="+mn-lt"/>
              </a:rPr>
              <a:t>2026. szeptemberében</a:t>
            </a:r>
            <a:br>
              <a:rPr lang="hu-HU" sz="2000" b="1" cap="all" dirty="0">
                <a:latin typeface="+mn-lt"/>
              </a:rPr>
            </a:br>
            <a:r>
              <a:rPr lang="hu-HU" sz="2000" b="1" cap="all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debrecenben</a:t>
            </a:r>
            <a:r>
              <a:rPr lang="hu-HU" sz="2000" b="1" cap="all" dirty="0">
                <a:latin typeface="+mn-lt"/>
              </a:rPr>
              <a:t> </a:t>
            </a:r>
            <a:r>
              <a:rPr lang="hu-HU" sz="2000" dirty="0">
                <a:latin typeface="+mn-lt"/>
              </a:rPr>
              <a:t>és</a:t>
            </a:r>
            <a:r>
              <a:rPr lang="hu-HU" sz="2000" b="1" cap="all" dirty="0">
                <a:latin typeface="+mn-lt"/>
              </a:rPr>
              <a:t> </a:t>
            </a:r>
            <a:r>
              <a:rPr lang="hu-HU" sz="2000" b="1" cap="all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siófokon</a:t>
            </a:r>
            <a:r>
              <a:rPr lang="hu-HU" sz="2000" b="1" cap="all" dirty="0">
                <a:latin typeface="+mn-lt"/>
              </a:rPr>
              <a:t> </a:t>
            </a:r>
            <a:r>
              <a:rPr lang="hu-HU" sz="2000" cap="all" dirty="0">
                <a:latin typeface="+mn-lt"/>
              </a:rPr>
              <a:t>INDULÓ</a:t>
            </a:r>
            <a:br>
              <a:rPr lang="hu-HU" sz="2000" cap="all" dirty="0">
                <a:latin typeface="+mn-lt"/>
              </a:rPr>
            </a:br>
            <a:r>
              <a:rPr lang="hu-HU" sz="2400" b="1" cap="all" dirty="0">
                <a:solidFill>
                  <a:srgbClr val="FF0000"/>
                </a:solidFill>
                <a:latin typeface="+mn-lt"/>
              </a:rPr>
              <a:t>települési önkormányzati vezetőképző</a:t>
            </a:r>
            <a:r>
              <a:rPr lang="hu-HU" sz="2000" b="1" cap="all" dirty="0">
                <a:solidFill>
                  <a:srgbClr val="FF0000"/>
                </a:solidFill>
                <a:latin typeface="+mn-lt"/>
              </a:rPr>
              <a:t/>
            </a:r>
            <a:br>
              <a:rPr lang="hu-HU" sz="2000" b="1" cap="all" dirty="0">
                <a:solidFill>
                  <a:srgbClr val="FF0000"/>
                </a:solidFill>
                <a:latin typeface="+mn-lt"/>
              </a:rPr>
            </a:br>
            <a:r>
              <a:rPr lang="hu-HU" sz="2000" cap="all" dirty="0">
                <a:latin typeface="+mn-lt"/>
              </a:rPr>
              <a:t>LEVELEZŐ szakirányú továbbképzési </a:t>
            </a:r>
            <a:r>
              <a:rPr lang="hu-HU" sz="2000" cap="all" dirty="0" err="1">
                <a:latin typeface="+mn-lt"/>
              </a:rPr>
              <a:t>szakRA</a:t>
            </a:r>
            <a:endParaRPr lang="hu-HU" sz="2000" cap="all" dirty="0">
              <a:latin typeface="+mn-lt"/>
            </a:endParaRPr>
          </a:p>
        </p:txBody>
      </p:sp>
      <p:sp>
        <p:nvSpPr>
          <p:cNvPr id="8" name="Tartalom helye 7"/>
          <p:cNvSpPr>
            <a:spLocks noGrp="1"/>
          </p:cNvSpPr>
          <p:nvPr>
            <p:ph sz="half" idx="1"/>
          </p:nvPr>
        </p:nvSpPr>
        <p:spPr>
          <a:xfrm>
            <a:off x="64571" y="2277034"/>
            <a:ext cx="5992528" cy="3634303"/>
          </a:xfrm>
        </p:spPr>
        <p:txBody>
          <a:bodyPr>
            <a:normAutofit fontScale="55000" lnSpcReduction="20000"/>
          </a:bodyPr>
          <a:lstStyle/>
          <a:p>
            <a:r>
              <a:rPr lang="hu-HU" dirty="0"/>
              <a:t>A képzés célja:</a:t>
            </a:r>
          </a:p>
          <a:p>
            <a:pPr lvl="1" algn="just">
              <a:lnSpc>
                <a:spcPct val="100000"/>
              </a:lnSpc>
            </a:pPr>
            <a:r>
              <a:rPr lang="hu-HU" i="1" dirty="0"/>
              <a:t>„… olyan felsőfokú végzettséggel rendelkező települési önkormányzatok vezetésére, illetve különböző vezető tisztségek betöltésére készülő szakemberek képzése, akik a megszerzett tudásuk birtokában képesek a települési önkormányzatok működési folyamatainak átfogó irányítására és menedzselésére.”</a:t>
            </a:r>
          </a:p>
          <a:p>
            <a:r>
              <a:rPr lang="hu-HU" dirty="0"/>
              <a:t>Akiknek ajánljuk:</a:t>
            </a:r>
          </a:p>
          <a:p>
            <a:pPr lvl="1">
              <a:lnSpc>
                <a:spcPct val="110000"/>
              </a:lnSpc>
            </a:pPr>
            <a:r>
              <a:rPr lang="hu-HU" dirty="0"/>
              <a:t>jelenlegi, vagy jövőbeli </a:t>
            </a:r>
            <a:r>
              <a:rPr lang="hu-HU" b="1" dirty="0"/>
              <a:t>polgármesterek</a:t>
            </a:r>
            <a:r>
              <a:rPr lang="hu-HU" dirty="0"/>
              <a:t> és </a:t>
            </a:r>
            <a:r>
              <a:rPr lang="hu-HU" b="1" dirty="0"/>
              <a:t>alpolgármesterek,</a:t>
            </a:r>
          </a:p>
          <a:p>
            <a:pPr lvl="1">
              <a:lnSpc>
                <a:spcPct val="110000"/>
              </a:lnSpc>
            </a:pPr>
            <a:r>
              <a:rPr lang="hu-HU" dirty="0"/>
              <a:t>jelenlegi, vagy jövőbeli </a:t>
            </a:r>
            <a:r>
              <a:rPr lang="hu-HU" b="1" dirty="0"/>
              <a:t>települési önkormányzati képviselők,</a:t>
            </a:r>
          </a:p>
          <a:p>
            <a:pPr lvl="1">
              <a:lnSpc>
                <a:spcPct val="110000"/>
              </a:lnSpc>
            </a:pPr>
            <a:r>
              <a:rPr lang="hu-HU" dirty="0"/>
              <a:t>továbbá önkormányzati működéshez kapcsolódó </a:t>
            </a:r>
            <a:r>
              <a:rPr lang="hu-HU" b="1" dirty="0"/>
              <a:t>civil szervezeti vezetők, </a:t>
            </a:r>
            <a:r>
              <a:rPr lang="hu-HU" dirty="0"/>
              <a:t>akik rendelkeznek valamilyen </a:t>
            </a:r>
            <a:r>
              <a:rPr lang="hu-HU" u="sng" dirty="0">
                <a:solidFill>
                  <a:srgbClr val="008000"/>
                </a:solidFill>
              </a:rPr>
              <a:t>felsőfokú diplomával.</a:t>
            </a:r>
          </a:p>
          <a:p>
            <a:r>
              <a:rPr lang="hu-HU" dirty="0"/>
              <a:t>Képzési idő: </a:t>
            </a:r>
            <a:r>
              <a:rPr lang="hu-HU" b="1" dirty="0">
                <a:solidFill>
                  <a:srgbClr val="0000FF"/>
                </a:solidFill>
              </a:rPr>
              <a:t>3 félév (2+1)</a:t>
            </a:r>
          </a:p>
          <a:p>
            <a:pPr lvl="1"/>
            <a:r>
              <a:rPr lang="hu-HU" dirty="0"/>
              <a:t>első 2 félév kontakt órák </a:t>
            </a:r>
            <a:r>
              <a:rPr lang="hu-HU" i="1" dirty="0"/>
              <a:t>(</a:t>
            </a:r>
            <a:r>
              <a:rPr lang="hu-HU" b="1" i="1" dirty="0"/>
              <a:t>péntek délután, szombat délelőtt</a:t>
            </a:r>
            <a:r>
              <a:rPr lang="hu-HU" i="1" dirty="0"/>
              <a:t>)</a:t>
            </a:r>
          </a:p>
          <a:p>
            <a:pPr lvl="1"/>
            <a:r>
              <a:rPr lang="hu-HU" dirty="0"/>
              <a:t>3. félév szakdolgozatírás és közös szakmai tanulmányút</a:t>
            </a:r>
          </a:p>
          <a:p>
            <a:r>
              <a:rPr lang="hu-HU" dirty="0"/>
              <a:t>További információk a képzésről:</a:t>
            </a:r>
          </a:p>
          <a:p>
            <a:pPr lvl="1"/>
            <a:r>
              <a:rPr lang="hu-HU" u="sng" dirty="0">
                <a:solidFill>
                  <a:schemeClr val="accent1">
                    <a:lumMod val="75000"/>
                  </a:schemeClr>
                </a:solidFill>
              </a:rPr>
              <a:t>https://econ.unideb.hu/szakiranyu-tovabbkepzesek</a:t>
            </a:r>
          </a:p>
        </p:txBody>
      </p:sp>
      <p:sp>
        <p:nvSpPr>
          <p:cNvPr id="9" name="Tartalom helye 8"/>
          <p:cNvSpPr>
            <a:spLocks noGrp="1"/>
          </p:cNvSpPr>
          <p:nvPr>
            <p:ph sz="half" idx="2"/>
          </p:nvPr>
        </p:nvSpPr>
        <p:spPr>
          <a:xfrm>
            <a:off x="6351872" y="2378726"/>
            <a:ext cx="5840128" cy="3761663"/>
          </a:xfrm>
        </p:spPr>
        <p:txBody>
          <a:bodyPr>
            <a:normAutofit fontScale="55000" lnSpcReduction="20000"/>
          </a:bodyPr>
          <a:lstStyle/>
          <a:p>
            <a:r>
              <a:rPr lang="hu-HU" dirty="0"/>
              <a:t>Diplomát kiadó intézmény: Debreceni </a:t>
            </a:r>
            <a:r>
              <a:rPr lang="hu-HU" dirty="0" smtClean="0"/>
              <a:t>Egyetem</a:t>
            </a:r>
            <a:endParaRPr lang="hu-HU" dirty="0"/>
          </a:p>
          <a:p>
            <a:r>
              <a:rPr lang="hu-HU" dirty="0"/>
              <a:t>A képzés költségtérítési díja: </a:t>
            </a:r>
            <a:r>
              <a:rPr lang="hu-HU" b="1" dirty="0">
                <a:solidFill>
                  <a:srgbClr val="FF0000"/>
                </a:solidFill>
              </a:rPr>
              <a:t>295 ezer Ft/félév</a:t>
            </a:r>
          </a:p>
          <a:p>
            <a:r>
              <a:rPr lang="hu-HU" dirty="0"/>
              <a:t>Tantárgyak: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Vezetésszervezés, kommunikáció és retorika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Településfejlesztési projektek menedzsmentje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Településszociológia és politológia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Településstatisztika, adat- és információvédelem,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Változás-, válság- és közszolgáltatás-menedzsment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Jogi, szak- és közigazgatási ismeretek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Ügyvitelszervezési ismeretek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Szociális védelem intézmény- és ellátórendszere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Hon- és rendvédelmi ismeretek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Önkormányzati számvitel és pénzügyek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Települési vagyon-, környezet-, víz - és hulladékgazdálkodás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Komplex település- és vidékfejlesztés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Energetikai, műszaki és közlekedésszervezési alapismeretek</a:t>
            </a:r>
          </a:p>
          <a:p>
            <a:pPr lvl="1"/>
            <a:r>
              <a:rPr lang="hu-HU" dirty="0">
                <a:solidFill>
                  <a:srgbClr val="0000FF"/>
                </a:solidFill>
              </a:rPr>
              <a:t>Helyi gazdaság- és közösségfejlesztés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3060834" cy="587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zövegdoboz 10"/>
          <p:cNvSpPr txBox="1"/>
          <p:nvPr/>
        </p:nvSpPr>
        <p:spPr>
          <a:xfrm>
            <a:off x="412376" y="5711674"/>
            <a:ext cx="11609295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b="1" dirty="0">
                <a:solidFill>
                  <a:srgbClr val="FF0000"/>
                </a:solidFill>
              </a:rPr>
              <a:t>JELENTKEZÉS (csak on-line módon lehetséges): </a:t>
            </a:r>
          </a:p>
          <a:p>
            <a:pPr marL="342900" indent="-342900">
              <a:buFont typeface="+mj-lt"/>
              <a:buAutoNum type="alphaLcParenR"/>
            </a:pPr>
            <a:r>
              <a:rPr lang="hu-HU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Képzési és Kimenetei Követelmények (</a:t>
            </a:r>
            <a:r>
              <a:rPr lang="hu-HU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KKK</a:t>
            </a:r>
            <a:r>
              <a:rPr lang="hu-HU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):	</a:t>
            </a:r>
            <a:r>
              <a:rPr lang="hu-HU" sz="1300" u="sng" dirty="0">
                <a:solidFill>
                  <a:schemeClr val="accent1">
                    <a:lumMod val="75000"/>
                  </a:schemeClr>
                </a:solidFill>
              </a:rPr>
              <a:t>https://mad-hatter.it.unideb.hu/portal/displayDocument/id/4057415</a:t>
            </a:r>
          </a:p>
          <a:p>
            <a:pPr marL="342900" indent="-342900">
              <a:buFont typeface="+mj-lt"/>
              <a:buAutoNum type="alphaLcParenR"/>
            </a:pPr>
            <a:r>
              <a:rPr lang="hu-HU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Jelentkezési lap:			</a:t>
            </a:r>
            <a:r>
              <a:rPr lang="hu-HU" sz="1300" u="sng" dirty="0">
                <a:solidFill>
                  <a:schemeClr val="accent1">
                    <a:lumMod val="75000"/>
                  </a:schemeClr>
                </a:solidFill>
              </a:rPr>
              <a:t>https://econ.unideb.hu/regisztracio-szakiranyu-tovabbkepzes-jelentkezes</a:t>
            </a:r>
          </a:p>
          <a:p>
            <a:pPr marL="342900" indent="-342900">
              <a:buFont typeface="+mj-lt"/>
              <a:buAutoNum type="alphaLcParenR"/>
            </a:pPr>
            <a:r>
              <a:rPr lang="hu-HU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Ügyintéző:			Komócsin Gergő, Tel.: </a:t>
            </a:r>
            <a:r>
              <a:rPr lang="hu-HU" sz="1300" u="sng" dirty="0">
                <a:solidFill>
                  <a:srgbClr val="0070C0"/>
                </a:solidFill>
                <a:hlinkClick r:id="rId3"/>
              </a:rPr>
              <a:t>+36 52 </a:t>
            </a:r>
            <a:r>
              <a:rPr lang="hu-HU" sz="1300" u="sng" dirty="0">
                <a:solidFill>
                  <a:srgbClr val="0070C0"/>
                </a:solidFill>
                <a:hlinkClick r:id="rId4"/>
              </a:rPr>
              <a:t>5</a:t>
            </a:r>
            <a:r>
              <a:rPr lang="hu-HU" sz="1300" u="sng" dirty="0">
                <a:solidFill>
                  <a:srgbClr val="0070C0"/>
                </a:solidFill>
              </a:rPr>
              <a:t>12 900</a:t>
            </a:r>
            <a:r>
              <a:rPr lang="hu-HU" sz="1300" dirty="0">
                <a:solidFill>
                  <a:srgbClr val="0070C0"/>
                </a:solidFill>
              </a:rPr>
              <a:t>/88312</a:t>
            </a:r>
            <a:r>
              <a:rPr lang="hu-HU" sz="1300" dirty="0"/>
              <a:t>; </a:t>
            </a:r>
            <a:r>
              <a:rPr lang="hu-HU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E-mail: </a:t>
            </a:r>
            <a:r>
              <a:rPr lang="hu-HU" sz="1300" u="sng" dirty="0">
                <a:solidFill>
                  <a:schemeClr val="accent1">
                    <a:lumMod val="75000"/>
                  </a:schemeClr>
                </a:solidFill>
              </a:rPr>
              <a:t>komocsin.gergo@econ.unideb.hu</a:t>
            </a:r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506" y="0"/>
            <a:ext cx="2802747" cy="767101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166" y="0"/>
            <a:ext cx="3060834" cy="587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82C78239-917D-D410-7588-D2A8F142C3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040" y="587861"/>
            <a:ext cx="1151797" cy="157525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72B292B-3CAB-BDCE-B998-EB51AAF539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2168" y="587861"/>
            <a:ext cx="1151792" cy="157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2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A101E04B-D965-FA7B-CDC8-9E02ED3E0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850"/>
            <a:ext cx="12192000" cy="640215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0552999A-D142-19E7-3F83-39A09F2EB340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dirty="0"/>
              <a:t>A 2026. évi szakmai tanulmányút képei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39832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6682"/>
            <a:ext cx="6516744" cy="4188237"/>
          </a:xfrm>
          <a:prstGeom prst="rect">
            <a:avLst/>
          </a:prstGeom>
        </p:spPr>
      </p:pic>
      <p:sp>
        <p:nvSpPr>
          <p:cNvPr id="6" name="Cím 1"/>
          <p:cNvSpPr txBox="1">
            <a:spLocks/>
          </p:cNvSpPr>
          <p:nvPr/>
        </p:nvSpPr>
        <p:spPr>
          <a:xfrm>
            <a:off x="0" y="797858"/>
            <a:ext cx="11782697" cy="14605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hu-HU" sz="2800" b="1" dirty="0">
                <a:solidFill>
                  <a:srgbClr val="FF0000"/>
                </a:solidFill>
              </a:rPr>
              <a:t>2026. augusztus 24-én (hétfő) 15:00-16:00 </a:t>
            </a:r>
            <a:r>
              <a:rPr lang="hu-HU" sz="2800" dirty="0"/>
              <a:t>között </a:t>
            </a:r>
            <a:r>
              <a:rPr lang="hu-HU" sz="2800" b="1" dirty="0">
                <a:solidFill>
                  <a:srgbClr val="FF0000"/>
                </a:solidFill>
              </a:rPr>
              <a:t>on-line</a:t>
            </a:r>
            <a:r>
              <a:rPr lang="hu-HU" sz="2800" dirty="0"/>
              <a:t> szakismertetőt tartunk, melyre minden érdeklődőt szeretettel várunk!</a:t>
            </a:r>
          </a:p>
          <a:p>
            <a:pPr algn="ctr">
              <a:spcAft>
                <a:spcPts val="600"/>
              </a:spcAft>
            </a:pPr>
            <a:r>
              <a:rPr lang="hu-HU" sz="2200" dirty="0">
                <a:solidFill>
                  <a:srgbClr val="0000FF"/>
                </a:solidFill>
              </a:rPr>
              <a:t>Link: </a:t>
            </a:r>
            <a:r>
              <a:rPr lang="hu-HU" sz="2200" dirty="0">
                <a:solidFill>
                  <a:srgbClr val="0000FF"/>
                </a:solidFill>
                <a:hlinkClick r:id="rId3"/>
              </a:rPr>
              <a:t>https://unideb.webex.com/unideb/j.php?MTID=ma49c9ffe99d0221bb357e78a782f7200</a:t>
            </a:r>
            <a:endParaRPr lang="hu-HU" sz="2200" dirty="0">
              <a:solidFill>
                <a:srgbClr val="0000FF"/>
              </a:solidFill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2C6637CE-51BE-88D1-5896-E1C7936DC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744" y="2366681"/>
            <a:ext cx="5675256" cy="4201233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FDEC067A-FCEC-27AF-8AC9-73E6AB8F08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4153907" cy="797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1548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244</Words>
  <Application>Microsoft Office PowerPoint</Application>
  <PresentationFormat>Szélesvásznú</PresentationFormat>
  <Paragraphs>36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Office-téma</vt:lpstr>
      <vt:lpstr>2026. augusztus 31-IG LEHET JELENTKEZNI A 2026. szeptemberében debrecenben és siófokon INDULÓ települési önkormányzati vezetőképző LEVELEZŐ szakirányú továbbképzési szakRA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Dr. Szűcs István</dc:creator>
  <cp:lastModifiedBy>szucsi</cp:lastModifiedBy>
  <cp:revision>34</cp:revision>
  <dcterms:created xsi:type="dcterms:W3CDTF">2023-08-15T07:51:07Z</dcterms:created>
  <dcterms:modified xsi:type="dcterms:W3CDTF">2026-07-31T20:25:57Z</dcterms:modified>
</cp:coreProperties>
</file>